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8d20ff6364c476f" /><Relationship Type="http://schemas.openxmlformats.org/officeDocument/2006/relationships/extended-properties" Target="/docProps/app.xml" Id="Red31552d829344b7" /><Relationship Type="http://schemas.openxmlformats.org/officeDocument/2006/relationships/officeDocument" Target="/ppt/presentation.xml" Id="Rc62081f85dd0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2b1e41d5b4a1c"/>
  </p:sldMasterIdLst>
  <p:notesMasterIdLst>
    <p:notesMasterId xmlns:r="http://schemas.openxmlformats.org/officeDocument/2006/relationships" r:id="Rebb01c038a844f2d"/>
  </p:notesMasterIdLst>
  <p:sldIdLst>
    <p:sldId xmlns:r="http://schemas.openxmlformats.org/officeDocument/2006/relationships" id="256" r:id="Rf9849a5bf1364c8e"/>
    <p:sldId xmlns:r="http://schemas.openxmlformats.org/officeDocument/2006/relationships" id="257" r:id="Ra4d7dc11998b4ff3"/>
    <p:sldId xmlns:r="http://schemas.openxmlformats.org/officeDocument/2006/relationships" id="258" r:id="Rb9c4b7fd3d0b465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88d1ebd33d04516" /><Relationship Type="http://schemas.openxmlformats.org/officeDocument/2006/relationships/slideMaster" Target="/ppt/slideMasters/slideMaster1.xml" Id="Rc0c2b1e41d5b4a1c" /><Relationship Type="http://schemas.openxmlformats.org/officeDocument/2006/relationships/notesMaster" Target="/ppt/notesMasters/notesMaster1.xml" Id="Rebb01c038a844f2d" /><Relationship Type="http://schemas.openxmlformats.org/officeDocument/2006/relationships/presProps" Target="/ppt/presProps.xml" Id="Re37dbaf3a3b0453f" /><Relationship Type="http://schemas.openxmlformats.org/officeDocument/2006/relationships/tableStyles" Target="/ppt/tableStyles.xml" Id="R0e68d9f6020e4b32" /><Relationship Type="http://schemas.openxmlformats.org/officeDocument/2006/relationships/slide" Target="/ppt/slides/slide1.xml" Id="Rf9849a5bf1364c8e" /><Relationship Type="http://schemas.openxmlformats.org/officeDocument/2006/relationships/slide" Target="/ppt/slides/slide2.xml" Id="Ra4d7dc11998b4ff3" /><Relationship Type="http://schemas.openxmlformats.org/officeDocument/2006/relationships/slide" Target="/ppt/slides/slide3.xml" Id="Rb9c4b7fd3d0b465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32b40eefe98473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d3b2233ff464dfd" /><Relationship Type="http://schemas.openxmlformats.org/officeDocument/2006/relationships/notesMaster" Target="/ppt/notesMasters/notesMaster1.xml" Id="Rf528b8450d0c475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aa70f9cf25e4844" /><Relationship Type="http://schemas.openxmlformats.org/officeDocument/2006/relationships/notesMaster" Target="/ppt/notesMasters/notesMaster1.xml" Id="R35e00ebf67f645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97a4ca9683246a0" /><Relationship Type="http://schemas.openxmlformats.org/officeDocument/2006/relationships/notesMaster" Target="/ppt/notesMasters/notesMaster1.xml" Id="R0ce4a427f251403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b87d2d17445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694c69ba76d4234" /><Relationship Type="http://schemas.openxmlformats.org/officeDocument/2006/relationships/slideLayout" Target="/ppt/slideLayouts/slideLayout1.xml" Id="Reeddf0f370ff4e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df0f370ff4e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437588134af3" /><Relationship Type="http://schemas.openxmlformats.org/officeDocument/2006/relationships/notesSlide" Target="/ppt/notesSlides/notesSlide1.xml" Id="R37e1402e2922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b2ac745e429e" /><Relationship Type="http://schemas.openxmlformats.org/officeDocument/2006/relationships/notesSlide" Target="/ppt/notesSlides/notesSlide2.xml" Id="Rb6d0a38ed1e0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f5a57d8234224" /><Relationship Type="http://schemas.openxmlformats.org/officeDocument/2006/relationships/notesSlide" Target="/ppt/notesSlides/notesSlide3.xml" Id="R5dee53c37c82468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2EE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BAC7A50-C535-49EC-8D8B-4CAAA880E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857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172028"/>
                </a:solidFill>
              </a:defRPr>
            </a:pPr>
            <a:r>
              <a:rPr sz="4200" b="1">
                <a:solidFill>
                  <a:srgbClr val="172028"/>
                </a:solidFill>
              </a:rPr>
              <a:t>Activation redesign: make the first win smaller</a:t>
            </a:r>
          </a:p>
        </p:txBody>
      </p:sp>
      <p:sp>
        <p:nvSpPr>
          <p:cNvPr id="6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91A2D524-A722-4A65-A843-AE72685EB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4F5A62"/>
                </a:solidFill>
              </a:defRPr>
            </a:pPr>
            <a:r>
              <a:rPr sz="900" b="1">
                <a:solidFill>
                  <a:srgbClr val="4F5A62"/>
                </a:solidFill>
              </a:rPr>
              <a:t>POINTO SAMPLE / EDITABLE POWERPOINT</a:t>
            </a:r>
          </a:p>
        </p:txBody>
      </p:sp>
      <p:sp>
        <p:nvSpPr>
          <p:cNvPr id="3" name="deck-summary">
            <a:extLst xmlns:a="http://schemas.openxmlformats.org/drawingml/2006/main">
              <a:ext uri="{FF2B5EF4-FFF2-40B4-BE49-F238E27FC236}">
                <a16:creationId xmlns:a16="http://schemas.microsoft.com/office/drawing/2014/main" id="{1D9990B0-0188-4D5B-8C41-1B8A610FF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723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4F5A62"/>
                </a:solidFill>
              </a:defRPr>
            </a:pPr>
            <a:r>
              <a:rPr sz="1800">
                <a:solidFill>
                  <a:srgbClr val="4F5A62"/>
                </a:solidFill>
              </a:rPr>
              <a:t>A concise decision brief built from an experiment report and funnel metrics.</a:t>
            </a:r>
          </a:p>
        </p:txBody>
      </p:sp>
      <p:sp>
        <p:nvSpPr>
          <p:cNvPr id="4" name="editability-note">
            <a:extLst xmlns:a="http://schemas.openxmlformats.org/drawingml/2006/main">
              <a:ext uri="{FF2B5EF4-FFF2-40B4-BE49-F238E27FC236}">
                <a16:creationId xmlns:a16="http://schemas.microsoft.com/office/drawing/2014/main" id="{183D3E0E-A828-40ED-A4D5-9250EA611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76F55"/>
                </a:solidFill>
              </a:defRPr>
            </a:pPr>
            <a:r>
              <a:rPr sz="1200" b="1">
                <a:solidFill>
                  <a:srgbClr val="176F55"/>
                </a:solidFill>
              </a:rPr>
              <a:t>Every visible element in this sample remains editable.</a:t>
            </a:r>
          </a:p>
        </p:txBody>
      </p:sp>
      <p:sp>
        <p:nvSpPr>
          <p:cNvPr id="5" name="source-note">
            <a:extLst xmlns:a="http://schemas.openxmlformats.org/drawingml/2006/main">
              <a:ext uri="{FF2B5EF4-FFF2-40B4-BE49-F238E27FC236}">
                <a16:creationId xmlns:a16="http://schemas.microsoft.com/office/drawing/2014/main" id="{97415C9B-EC02-4CCF-86AD-B50B4C6AC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4F5A62"/>
                </a:solidFill>
              </a:defRPr>
            </a:pPr>
            <a:r>
              <a:rPr sz="750">
                <a:solidFill>
                  <a:srgbClr val="4F5A62"/>
                </a:solidFill>
              </a:rPr>
              <a:t>Illustrative sample data · No production or customer data is included</a:t>
            </a:r>
          </a:p>
        </p:txBody>
      </p:sp>
    </p:spTree>
    <p:extLst>
      <p:ext uri="{BB962C8B-B14F-4D97-AF65-F5344CB8AC3E}">
        <p14:creationId xmlns:p14="http://schemas.microsoft.com/office/powerpoint/2010/main" val="16855153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2EE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C8CDEAC-63C0-4F78-9617-6FBDDBCD5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72028"/>
                </a:solidFill>
              </a:defRPr>
            </a:pPr>
            <a:r>
              <a:rPr sz="3300" b="1">
                <a:solidFill>
                  <a:srgbClr val="172028"/>
                </a:solidFill>
              </a:rPr>
              <a:t>A shorter setup moved the whole funnel</a:t>
            </a:r>
          </a:p>
        </p:txBody>
      </p:sp>
      <p:sp>
        <p:nvSpPr>
          <p:cNvPr id="10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85645ACF-437E-446A-9AB6-57BACEC71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4F5A62"/>
                </a:solidFill>
              </a:defRPr>
            </a:pPr>
            <a:r>
              <a:rPr sz="900" b="1">
                <a:solidFill>
                  <a:srgbClr val="4F5A62"/>
                </a:solidFill>
              </a:rPr>
              <a:t>02 / EVIDENCE</a:t>
            </a:r>
          </a:p>
        </p:txBody>
      </p:sp>
      <p:sp>
        <p:nvSpPr>
          <p:cNvPr id="3" name="evidence-summary">
            <a:extLst xmlns:a="http://schemas.openxmlformats.org/drawingml/2006/main">
              <a:ext uri="{FF2B5EF4-FFF2-40B4-BE49-F238E27FC236}">
                <a16:creationId xmlns:a16="http://schemas.microsoft.com/office/drawing/2014/main" id="{060700D4-292F-404A-AFE7-7A0CCA02B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962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4F5A62"/>
                </a:solidFill>
              </a:defRPr>
            </a:pPr>
            <a:r>
              <a:rPr sz="1500">
                <a:solidFill>
                  <a:srgbClr val="4F5A62"/>
                </a:solidFill>
              </a:rPr>
              <a:t>Removing the up-front configuration step improved activation while week-four retention also increased.</a:t>
            </a:r>
          </a:p>
        </p:txBody>
      </p:sp>
      <p:sp>
        <p:nvSpPr>
          <p:cNvPr id="4" name="activation-value">
            <a:extLst xmlns:a="http://schemas.openxmlformats.org/drawingml/2006/main">
              <a:ext uri="{FF2B5EF4-FFF2-40B4-BE49-F238E27FC236}">
                <a16:creationId xmlns:a16="http://schemas.microsoft.com/office/drawing/2014/main" id="{9648EDC3-06CE-4AC6-9450-83BA276AA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E2593D"/>
                </a:solidFill>
              </a:defRPr>
            </a:pPr>
            <a:r>
              <a:rPr sz="3750" b="1">
                <a:solidFill>
                  <a:srgbClr val="E2593D"/>
                </a:solidFill>
              </a:rPr>
              <a:t>+18%</a:t>
            </a:r>
          </a:p>
        </p:txBody>
      </p:sp>
      <p:sp>
        <p:nvSpPr>
          <p:cNvPr id="5" name="activation-label">
            <a:extLst xmlns:a="http://schemas.openxmlformats.org/drawingml/2006/main">
              <a:ext uri="{FF2B5EF4-FFF2-40B4-BE49-F238E27FC236}">
                <a16:creationId xmlns:a16="http://schemas.microsoft.com/office/drawing/2014/main" id="{E77A583A-3D57-46C4-B20E-A32C6C22F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72028"/>
                </a:solidFill>
              </a:defRPr>
            </a:pPr>
            <a:r>
              <a:rPr sz="1200" b="1">
                <a:solidFill>
                  <a:srgbClr val="172028"/>
                </a:solidFill>
              </a:rPr>
              <a:t>ACTIVATION</a:t>
            </a:r>
          </a:p>
        </p:txBody>
      </p:sp>
      <p:sp>
        <p:nvSpPr>
          <p:cNvPr id="6" name="retention-value">
            <a:extLst xmlns:a="http://schemas.openxmlformats.org/drawingml/2006/main">
              <a:ext uri="{FF2B5EF4-FFF2-40B4-BE49-F238E27FC236}">
                <a16:creationId xmlns:a16="http://schemas.microsoft.com/office/drawing/2014/main" id="{BACE9784-708F-42D4-9454-6B9E751A0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38500"/>
            <a:ext cx="285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E2593D"/>
                </a:solidFill>
              </a:defRPr>
            </a:pPr>
            <a:r>
              <a:rPr sz="3750" b="1">
                <a:solidFill>
                  <a:srgbClr val="E2593D"/>
                </a:solidFill>
              </a:rPr>
              <a:t>+7%</a:t>
            </a:r>
          </a:p>
        </p:txBody>
      </p:sp>
      <p:sp>
        <p:nvSpPr>
          <p:cNvPr id="7" name="retention-label">
            <a:extLst xmlns:a="http://schemas.openxmlformats.org/drawingml/2006/main">
              <a:ext uri="{FF2B5EF4-FFF2-40B4-BE49-F238E27FC236}">
                <a16:creationId xmlns:a16="http://schemas.microsoft.com/office/drawing/2014/main" id="{B400CDFF-AB96-4D4C-836D-17271C47E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957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72028"/>
                </a:solidFill>
              </a:defRPr>
            </a:pPr>
            <a:r>
              <a:rPr sz="1200" b="1">
                <a:solidFill>
                  <a:srgbClr val="172028"/>
                </a:solidFill>
              </a:rPr>
              <a:t>WEEK-FOUR RETENTION</a:t>
            </a:r>
          </a:p>
        </p:txBody>
      </p:sp>
      <p:sp>
        <p:nvSpPr>
          <p:cNvPr id="8" name="decision-signal">
            <a:extLst xmlns:a="http://schemas.openxmlformats.org/drawingml/2006/main">
              <a:ext uri="{FF2B5EF4-FFF2-40B4-BE49-F238E27FC236}">
                <a16:creationId xmlns:a16="http://schemas.microsoft.com/office/drawing/2014/main" id="{2FEF06B5-7AEF-491A-BBB8-F68A4B8CB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57550"/>
            <a:ext cx="34099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72028"/>
                </a:solidFill>
              </a:defRPr>
            </a:pPr>
            <a:r>
              <a:rPr sz="1650" b="1">
                <a:solidFill>
                  <a:srgbClr val="172028"/>
                </a:solidFill>
              </a:rPr>
              <a:t>The smaller first step improved immediate completion without weakening the downstream signal.</a:t>
            </a:r>
          </a:p>
        </p:txBody>
      </p:sp>
      <p:sp>
        <p:nvSpPr>
          <p:cNvPr id="9" name="source-note">
            <a:extLst xmlns:a="http://schemas.openxmlformats.org/drawingml/2006/main">
              <a:ext uri="{FF2B5EF4-FFF2-40B4-BE49-F238E27FC236}">
                <a16:creationId xmlns:a16="http://schemas.microsoft.com/office/drawing/2014/main" id="{FC4057A1-04AA-4F75-8F2E-8E1DC1A30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4F5A62"/>
                </a:solidFill>
              </a:defRPr>
            </a:pPr>
            <a:r>
              <a:rPr sz="750">
                <a:solidFill>
                  <a:srgbClr val="4F5A62"/>
                </a:solidFill>
              </a:rPr>
              <a:t>Illustrative experiment report · pages 3–5</a:t>
            </a:r>
          </a:p>
        </p:txBody>
      </p:sp>
    </p:spTree>
    <p:extLst>
      <p:ext uri="{BB962C8B-B14F-4D97-AF65-F5344CB8AC3E}">
        <p14:creationId xmlns:p14="http://schemas.microsoft.com/office/powerpoint/2010/main" val="14611720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2EE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32CB05-0FD3-4906-8509-5CE0803C5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72028"/>
                </a:solidFill>
              </a:defRPr>
            </a:pPr>
            <a:r>
              <a:rPr sz="3300" b="1">
                <a:solidFill>
                  <a:srgbClr val="172028"/>
                </a:solidFill>
              </a:rPr>
              <a:t>Ship the guided first win</a:t>
            </a:r>
          </a:p>
        </p:txBody>
      </p:sp>
      <p:sp>
        <p:nvSpPr>
          <p:cNvPr id="10" name="section-label">
            <a:extLst xmlns:a="http://schemas.openxmlformats.org/drawingml/2006/main">
              <a:ext uri="{FF2B5EF4-FFF2-40B4-BE49-F238E27FC236}">
                <a16:creationId xmlns:a16="http://schemas.microsoft.com/office/drawing/2014/main" id="{36B36B0A-55FC-4C92-87D6-264F4C2FA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4F5A62"/>
                </a:solidFill>
              </a:defRPr>
            </a:pPr>
            <a:r>
              <a:rPr sz="900" b="1">
                <a:solidFill>
                  <a:srgbClr val="4F5A62"/>
                </a:solidFill>
              </a:rPr>
              <a:t>03 / RECOMMENDATION</a:t>
            </a:r>
          </a:p>
        </p:txBody>
      </p:sp>
      <p:sp>
        <p:nvSpPr>
          <p:cNvPr id="3" name="recommendation-number-01">
            <a:extLst xmlns:a="http://schemas.openxmlformats.org/drawingml/2006/main">
              <a:ext uri="{FF2B5EF4-FFF2-40B4-BE49-F238E27FC236}">
                <a16:creationId xmlns:a16="http://schemas.microsoft.com/office/drawing/2014/main" id="{03B8D2F3-7DF9-4FAD-B0F9-32EB3CB98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E2593D"/>
                </a:solidFill>
              </a:defRPr>
            </a:pPr>
            <a:r>
              <a:rPr sz="1650" b="1">
                <a:solidFill>
                  <a:srgbClr val="E2593D"/>
                </a:solidFill>
              </a:rPr>
              <a:t>01</a:t>
            </a:r>
          </a:p>
        </p:txBody>
      </p:sp>
      <p:sp>
        <p:nvSpPr>
          <p:cNvPr id="4" name="recommendation-copy-01">
            <a:extLst xmlns:a="http://schemas.openxmlformats.org/drawingml/2006/main">
              <a:ext uri="{FF2B5EF4-FFF2-40B4-BE49-F238E27FC236}">
                <a16:creationId xmlns:a16="http://schemas.microsoft.com/office/drawing/2014/main" id="{23E1CC2B-048E-4EFE-A009-29EE78919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57175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28"/>
                </a:solidFill>
              </a:defRPr>
            </a:pPr>
            <a:r>
              <a:rPr sz="1800">
                <a:solidFill>
                  <a:srgbClr val="172028"/>
                </a:solidFill>
              </a:rPr>
              <a:t>Default new accounts into the smallest complete workflow.</a:t>
            </a:r>
          </a:p>
        </p:txBody>
      </p:sp>
      <p:sp>
        <p:nvSpPr>
          <p:cNvPr id="5" name="recommendation-number-02">
            <a:extLst xmlns:a="http://schemas.openxmlformats.org/drawingml/2006/main">
              <a:ext uri="{FF2B5EF4-FFF2-40B4-BE49-F238E27FC236}">
                <a16:creationId xmlns:a16="http://schemas.microsoft.com/office/drawing/2014/main" id="{89E52E59-F142-4FF7-97D1-EACD7227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E2593D"/>
                </a:solidFill>
              </a:defRPr>
            </a:pPr>
            <a:r>
              <a:rPr sz="1650" b="1">
                <a:solidFill>
                  <a:srgbClr val="E2593D"/>
                </a:solidFill>
              </a:rPr>
              <a:t>02</a:t>
            </a:r>
          </a:p>
        </p:txBody>
      </p:sp>
      <p:sp>
        <p:nvSpPr>
          <p:cNvPr id="6" name="recommendation-copy-02">
            <a:extLst xmlns:a="http://schemas.openxmlformats.org/drawingml/2006/main">
              <a:ext uri="{FF2B5EF4-FFF2-40B4-BE49-F238E27FC236}">
                <a16:creationId xmlns:a16="http://schemas.microsoft.com/office/drawing/2014/main" id="{309E81A1-8AD1-4459-84D4-5E9C1A03C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63855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28"/>
                </a:solidFill>
              </a:defRPr>
            </a:pPr>
            <a:r>
              <a:rPr sz="1800">
                <a:solidFill>
                  <a:srgbClr val="172028"/>
                </a:solidFill>
              </a:rPr>
              <a:t>Move advanced configuration behind the first successful outcome.</a:t>
            </a:r>
          </a:p>
        </p:txBody>
      </p:sp>
      <p:sp>
        <p:nvSpPr>
          <p:cNvPr id="7" name="recommendation-number-03">
            <a:extLst xmlns:a="http://schemas.openxmlformats.org/drawingml/2006/main">
              <a:ext uri="{FF2B5EF4-FFF2-40B4-BE49-F238E27FC236}">
                <a16:creationId xmlns:a16="http://schemas.microsoft.com/office/drawing/2014/main" id="{C60FC677-F6BC-44A5-B7B4-128B47301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685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E2593D"/>
                </a:solidFill>
              </a:defRPr>
            </a:pPr>
            <a:r>
              <a:rPr sz="1650" b="1">
                <a:solidFill>
                  <a:srgbClr val="E2593D"/>
                </a:solidFill>
              </a:rPr>
              <a:t>03</a:t>
            </a:r>
          </a:p>
        </p:txBody>
      </p:sp>
      <p:sp>
        <p:nvSpPr>
          <p:cNvPr id="8" name="recommendation-copy-03">
            <a:extLst xmlns:a="http://schemas.openxmlformats.org/drawingml/2006/main">
              <a:ext uri="{FF2B5EF4-FFF2-40B4-BE49-F238E27FC236}">
                <a16:creationId xmlns:a16="http://schemas.microsoft.com/office/drawing/2014/main" id="{530A9073-E9FA-499D-B69C-02E90FA37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05350"/>
            <a:ext cx="8572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28"/>
                </a:solidFill>
              </a:defRPr>
            </a:pPr>
            <a:r>
              <a:rPr sz="1800">
                <a:solidFill>
                  <a:srgbClr val="172028"/>
                </a:solidFill>
              </a:rPr>
              <a:t>Monitor activation and four-week retention together after launch.</a:t>
            </a:r>
          </a:p>
        </p:txBody>
      </p:sp>
      <p:sp>
        <p:nvSpPr>
          <p:cNvPr id="9" name="source-note">
            <a:extLst xmlns:a="http://schemas.openxmlformats.org/drawingml/2006/main">
              <a:ext uri="{FF2B5EF4-FFF2-40B4-BE49-F238E27FC236}">
                <a16:creationId xmlns:a16="http://schemas.microsoft.com/office/drawing/2014/main" id="{0035C7B1-C42E-4605-B49A-4F2F0F0E9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1082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4F5A62"/>
                </a:solidFill>
              </a:defRPr>
            </a:pPr>
            <a:r>
              <a:rPr sz="750">
                <a:solidFill>
                  <a:srgbClr val="4F5A62"/>
                </a:solidFill>
              </a:rPr>
              <a:t>Illustrative recommendation · Review every generated conclusion before presenting</a:t>
            </a:r>
          </a:p>
        </p:txBody>
      </p:sp>
    </p:spTree>
    <p:extLst>
      <p:ext uri="{BB962C8B-B14F-4D97-AF65-F5344CB8AC3E}">
        <p14:creationId xmlns:p14="http://schemas.microsoft.com/office/powerpoint/2010/main" val="20788364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Pointo</ap:Application>
  <ap:PresentationFormat>Editable PowerPoint sample</ap:PresentationFormat>
  <ap:Slides>3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Pointo</dc:creator>
  <lastModifiedBy>Pointo</lastModifiedBy>
  <dc:title>Pointo editable decision brief sample</dc:title>
  <dc:subject>Activation redesign decision brief</dc:subject>
  <dc:description>Customer-facing sample deck with editable native PowerPoint objects and illustrative data.</dc:description>
  <dcterms:created xsi:type="dcterms:W3CDTF">2026-07-21T09:16:59.6030000Z</dcterms:created>
  <dcterms:modified xsi:type="dcterms:W3CDTF">2026-07-21T09:16:59.6030000Z</dcterms:modified>
</coreProperties>
</file>